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mid" ContentType="audio/unknown"/>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98" autoAdjust="0"/>
  </p:normalViewPr>
  <p:slideViewPr>
    <p:cSldViewPr>
      <p:cViewPr varScale="1">
        <p:scale>
          <a:sx n="102" d="100"/>
          <a:sy n="102" d="100"/>
        </p:scale>
        <p:origin x="-228" y="-102"/>
      </p:cViewPr>
      <p:guideLst>
        <p:guide orient="horz" pos="2160"/>
        <p:guide pos="2880"/>
      </p:guideLst>
    </p:cSldViewPr>
  </p:slideViewPr>
  <p:outlineViewPr>
    <p:cViewPr>
      <p:scale>
        <a:sx n="33" d="100"/>
        <a:sy n="33" d="100"/>
      </p:scale>
      <p:origin x="36" y="5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8C02A47-6E0F-4497-BD22-A2868044207F}" type="datetimeFigureOut">
              <a:rPr lang="en-US" smtClean="0"/>
              <a:t>4/3/2014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949F769-810C-4186-A02B-00B3669288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C02A47-6E0F-4497-BD22-A2868044207F}"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9F769-810C-4186-A02B-00B3669288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C02A47-6E0F-4497-BD22-A2868044207F}"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9F769-810C-4186-A02B-00B3669288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8C02A47-6E0F-4497-BD22-A2868044207F}" type="datetimeFigureOut">
              <a:rPr lang="en-US" smtClean="0"/>
              <a:t>4/3/2014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949F769-810C-4186-A02B-00B3669288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8C02A47-6E0F-4497-BD22-A2868044207F}" type="datetimeFigureOut">
              <a:rPr lang="en-US" smtClean="0"/>
              <a:t>4/3/2014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949F769-810C-4186-A02B-00B36692886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8C02A47-6E0F-4497-BD22-A2868044207F}" type="datetimeFigureOut">
              <a:rPr lang="en-US" smtClean="0"/>
              <a:t>4/3/2014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949F769-810C-4186-A02B-00B3669288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8C02A47-6E0F-4497-BD22-A2868044207F}" type="datetimeFigureOut">
              <a:rPr lang="en-US" smtClean="0"/>
              <a:t>4/3/2014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949F769-810C-4186-A02B-00B3669288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C02A47-6E0F-4497-BD22-A2868044207F}"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9F769-810C-4186-A02B-00B3669288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8C02A47-6E0F-4497-BD22-A2868044207F}" type="datetimeFigureOut">
              <a:rPr lang="en-US" smtClean="0"/>
              <a:t>4/3/2014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949F769-810C-4186-A02B-00B3669288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8C02A47-6E0F-4497-BD22-A2868044207F}" type="datetimeFigureOut">
              <a:rPr lang="en-US" smtClean="0"/>
              <a:t>4/3/2014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949F769-810C-4186-A02B-00B3669288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8C02A47-6E0F-4497-BD22-A2868044207F}" type="datetimeFigureOut">
              <a:rPr lang="en-US" smtClean="0"/>
              <a:t>4/3/2014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949F769-810C-4186-A02B-00B3669288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8C02A47-6E0F-4497-BD22-A2868044207F}" type="datetimeFigureOut">
              <a:rPr lang="en-US" smtClean="0"/>
              <a:t>4/3/2014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949F769-810C-4186-A02B-00B36692886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id"/><Relationship Id="rId1" Type="http://schemas.microsoft.com/office/2007/relationships/media" Target="../media/media1.mid"/><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i="1" u="sng" dirty="0" smtClean="0">
                <a:solidFill>
                  <a:schemeClr val="accent4">
                    <a:lumMod val="60000"/>
                    <a:lumOff val="40000"/>
                  </a:schemeClr>
                </a:solidFill>
                <a:latin typeface="Edwardian Script ITC" panose="030303020407070D0804" pitchFamily="66" charset="0"/>
              </a:rPr>
              <a:t>World of Fractions </a:t>
            </a:r>
            <a:endParaRPr lang="en-US" sz="6000" i="1" u="sng" dirty="0">
              <a:solidFill>
                <a:schemeClr val="accent4">
                  <a:lumMod val="60000"/>
                  <a:lumOff val="40000"/>
                </a:schemeClr>
              </a:solidFill>
              <a:latin typeface="Edwardian Script ITC" panose="030303020407070D0804" pitchFamily="66" charset="0"/>
            </a:endParaRPr>
          </a:p>
        </p:txBody>
      </p:sp>
      <p:sp>
        <p:nvSpPr>
          <p:cNvPr id="3" name="Subtitle 2"/>
          <p:cNvSpPr>
            <a:spLocks noGrp="1"/>
          </p:cNvSpPr>
          <p:nvPr>
            <p:ph type="subTitle" idx="1"/>
          </p:nvPr>
        </p:nvSpPr>
        <p:spPr/>
        <p:txBody>
          <a:bodyPr>
            <a:noAutofit/>
          </a:bodyPr>
          <a:lstStyle/>
          <a:p>
            <a:r>
              <a:rPr lang="en-US" sz="4000" b="1" i="1" u="sng" dirty="0" smtClean="0">
                <a:solidFill>
                  <a:schemeClr val="accent4">
                    <a:lumMod val="60000"/>
                    <a:lumOff val="40000"/>
                  </a:schemeClr>
                </a:solidFill>
                <a:latin typeface="Edwardian Script ITC" panose="030303020407070D0804" pitchFamily="66" charset="0"/>
              </a:rPr>
              <a:t>By:Rawindhya Hettiarachchi</a:t>
            </a:r>
          </a:p>
          <a:p>
            <a:r>
              <a:rPr lang="en-US" sz="4000" dirty="0" smtClean="0">
                <a:latin typeface="Pristina" panose="03060402040406080204" pitchFamily="66" charset="0"/>
              </a:rPr>
              <a:t>Fractions : LCM(least common multiple), numerator, denominator, addition, subtraction, multiplication and division</a:t>
            </a:r>
          </a:p>
          <a:p>
            <a:r>
              <a:rPr lang="en-US" sz="4000" dirty="0" smtClean="0">
                <a:latin typeface="Pristina" panose="03060402040406080204" pitchFamily="66" charset="0"/>
              </a:rPr>
              <a:t>  </a:t>
            </a:r>
            <a:endParaRPr lang="en-US" sz="4000" dirty="0">
              <a:latin typeface="Pristina" panose="03060402040406080204" pitchFamily="66" charset="0"/>
            </a:endParaRPr>
          </a:p>
        </p:txBody>
      </p:sp>
      <p:pic>
        <p:nvPicPr>
          <p:cNvPr id="5" name="MS900082204[1].m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295275" y="228600"/>
            <a:ext cx="533400" cy="533400"/>
          </a:xfrm>
          <a:prstGeom prst="rect">
            <a:avLst/>
          </a:prstGeom>
        </p:spPr>
      </p:pic>
    </p:spTree>
    <p:extLst>
      <p:ext uri="{BB962C8B-B14F-4D97-AF65-F5344CB8AC3E}">
        <p14:creationId xmlns:p14="http://schemas.microsoft.com/office/powerpoint/2010/main" val="1342699440"/>
      </p:ext>
    </p:extLst>
  </p:cSld>
  <p:clrMapOvr>
    <a:masterClrMapping/>
  </p:clrMapOvr>
  <p:transition spd="slow">
    <p:randomBar dir="vert"/>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000"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latin typeface="Bradley Hand ITC" panose="03070402050302030203" pitchFamily="66" charset="0"/>
              </a:rPr>
              <a:t>           Improper to Mixed</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p:txBody>
          <a:bodyPr>
            <a:normAutofit/>
          </a:bodyPr>
          <a:lstStyle/>
          <a:p>
            <a:pPr marL="64008" indent="0">
              <a:buNone/>
            </a:pPr>
            <a:r>
              <a:rPr lang="en-US" sz="1900" dirty="0" smtClean="0"/>
              <a:t>  </a:t>
            </a:r>
            <a:r>
              <a:rPr lang="en-US" sz="1600" dirty="0" smtClean="0">
                <a:latin typeface="Lucida Calligraphy" panose="03010101010101010101" pitchFamily="66" charset="0"/>
              </a:rPr>
              <a:t>If your answer’s numerator is bigger than its denominator than you have an improper fraction. If you get an improper fraction you need to convert it into a mixed number; a number that has a whole number and a fraction. The way you make a improper fraction into a mixed number is you have to divide the answer’s  numerator by the denominator. If you have a remainder then that remainder will become the new numerator but you keep the same denominator. After you solve that you should have a whole number if you started with a improper fraction.</a:t>
            </a:r>
          </a:p>
          <a:p>
            <a:pPr marL="64008" indent="0">
              <a:buNone/>
            </a:pPr>
            <a:endParaRPr lang="en-US" dirty="0">
              <a:latin typeface="Lucida Calligraphy" panose="03010101010101010101"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305886"/>
            <a:ext cx="3020786" cy="2255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15552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763000" cy="1399032"/>
          </a:xfrm>
        </p:spPr>
        <p:txBody>
          <a:bodyPr/>
          <a:lstStyle/>
          <a:p>
            <a:r>
              <a:rPr lang="en-US" dirty="0" smtClean="0">
                <a:latin typeface="Bradley Hand ITC" panose="03070402050302030203" pitchFamily="66" charset="0"/>
              </a:rPr>
              <a:t>                       </a:t>
            </a:r>
            <a:r>
              <a:rPr lang="en-US" dirty="0" smtClean="0">
                <a:solidFill>
                  <a:schemeClr val="accent4">
                    <a:lumMod val="60000"/>
                    <a:lumOff val="40000"/>
                  </a:schemeClr>
                </a:solidFill>
                <a:latin typeface="Bradley Hand ITC" panose="03070402050302030203" pitchFamily="66" charset="0"/>
              </a:rPr>
              <a:t>LCM</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p:txBody>
          <a:bodyPr>
            <a:normAutofit/>
          </a:bodyPr>
          <a:lstStyle/>
          <a:p>
            <a:pPr marL="64008" indent="0">
              <a:buNone/>
            </a:pPr>
            <a:r>
              <a:rPr lang="en-US" dirty="0" smtClean="0">
                <a:latin typeface="Lucida Calligraphy" panose="03010101010101010101" pitchFamily="66" charset="0"/>
              </a:rPr>
              <a:t>  </a:t>
            </a:r>
            <a:r>
              <a:rPr lang="en-US" sz="2400" dirty="0" smtClean="0">
                <a:latin typeface="Lucida Calligraphy" panose="03010101010101010101" pitchFamily="66" charset="0"/>
              </a:rPr>
              <a:t>When starting to add fractions you find the LCM of the denominators; that is the denominator of the answer.</a:t>
            </a:r>
          </a:p>
          <a:p>
            <a:pPr marL="64008" indent="0">
              <a:buNone/>
            </a:pPr>
            <a:r>
              <a:rPr lang="en-US" dirty="0" smtClean="0"/>
              <a:t> </a:t>
            </a:r>
          </a:p>
          <a:p>
            <a:pPr marL="64008"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733800"/>
            <a:ext cx="3700463" cy="2660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94259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latin typeface="Bradley Hand ITC" panose="03070402050302030203" pitchFamily="66" charset="0"/>
              </a:rPr>
              <a:t>       Division/Multiplication</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a:xfrm>
            <a:off x="457200" y="1882808"/>
            <a:ext cx="8229600" cy="4572000"/>
          </a:xfrm>
        </p:spPr>
        <p:txBody>
          <a:bodyPr>
            <a:normAutofit/>
          </a:bodyPr>
          <a:lstStyle/>
          <a:p>
            <a:pPr marL="64008" indent="0">
              <a:buNone/>
            </a:pPr>
            <a:r>
              <a:rPr lang="en-US" sz="1800" dirty="0" smtClean="0"/>
              <a:t>  </a:t>
            </a:r>
            <a:r>
              <a:rPr lang="en-US" sz="1800" dirty="0" smtClean="0">
                <a:latin typeface="Lucida Calligraphy" panose="03010101010101010101" pitchFamily="66" charset="0"/>
              </a:rPr>
              <a:t>If the denominators aren’t the same you divide the sum’s denominator by one of the factor’s denominator and then you multiply that quotient to the numerator of the fraction you used to get the quotient. Then you do the same thing to the other fraction(s).</a:t>
            </a:r>
            <a:endParaRPr lang="en-US" sz="1800" dirty="0">
              <a:latin typeface="Lucida Calligraphy" panose="03010101010101010101" pitchFamily="66" charset="0"/>
            </a:endParaRPr>
          </a:p>
        </p:txBody>
      </p:sp>
      <p:pic>
        <p:nvPicPr>
          <p:cNvPr id="1026" name="Picture 2" descr="http://static2.bigstockphoto.com/thumbs/0/7/7/large2/77014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5656" y="3886199"/>
            <a:ext cx="2143125" cy="22383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976687"/>
            <a:ext cx="2219325"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7460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      </a:t>
            </a:r>
            <a:r>
              <a:rPr lang="en-US" dirty="0" smtClean="0">
                <a:solidFill>
                  <a:schemeClr val="accent4">
                    <a:lumMod val="60000"/>
                    <a:lumOff val="40000"/>
                  </a:schemeClr>
                </a:solidFill>
                <a:latin typeface="Bradley Hand ITC" panose="03070402050302030203" pitchFamily="66" charset="0"/>
              </a:rPr>
              <a:t>Addition/Subtraction</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p:txBody>
          <a:bodyPr/>
          <a:lstStyle/>
          <a:p>
            <a:pPr marL="64008" indent="0">
              <a:buNone/>
            </a:pPr>
            <a:r>
              <a:rPr lang="en-US" dirty="0" smtClean="0"/>
              <a:t>  </a:t>
            </a:r>
            <a:r>
              <a:rPr lang="en-US" sz="1800" dirty="0" smtClean="0">
                <a:latin typeface="Lucida Calligraphy" panose="03010101010101010101" pitchFamily="66" charset="0"/>
              </a:rPr>
              <a:t>After you get your new numerators you add or subtract depending on the problem you have. The answer you get after you add/subtract the factors numerators is the answer’s numerator.</a:t>
            </a:r>
            <a:endParaRPr lang="en-US" sz="1800" dirty="0">
              <a:latin typeface="Lucida Calligraphy" panose="03010101010101010101"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733800"/>
            <a:ext cx="21431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646967"/>
            <a:ext cx="2273301" cy="2220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954641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anose="03070402050302030203" pitchFamily="66" charset="0"/>
              </a:rPr>
              <a:t>             </a:t>
            </a:r>
            <a:r>
              <a:rPr lang="en-US" dirty="0" smtClean="0">
                <a:solidFill>
                  <a:schemeClr val="accent4">
                    <a:lumMod val="60000"/>
                    <a:lumOff val="40000"/>
                  </a:schemeClr>
                </a:solidFill>
                <a:latin typeface="Bradley Hand ITC" panose="03070402050302030203" pitchFamily="66" charset="0"/>
              </a:rPr>
              <a:t>Equivalence</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p:txBody>
          <a:bodyPr/>
          <a:lstStyle/>
          <a:p>
            <a:pPr marL="64008" indent="0">
              <a:buNone/>
            </a:pPr>
            <a:r>
              <a:rPr lang="en-US" dirty="0" smtClean="0">
                <a:latin typeface="Lucida Calligraphy" panose="03010101010101010101" pitchFamily="66" charset="0"/>
              </a:rPr>
              <a:t>  </a:t>
            </a:r>
            <a:r>
              <a:rPr lang="en-US" sz="1600" dirty="0" smtClean="0">
                <a:latin typeface="Lucida Calligraphy" panose="03010101010101010101" pitchFamily="66" charset="0"/>
              </a:rPr>
              <a:t>To make an equivalent fraction you can multiply or divide; to multiply a fraction you need one whole but written as a fraction like a fraction for example: 2/2 or 10/10 all you need to do is multiply both the numerator and the denominator by the same number. So technically all your doing is multiplying by 1.</a:t>
            </a:r>
            <a:endParaRPr lang="en-US" sz="1600" dirty="0">
              <a:latin typeface="Lucida Calligraphy" panose="03010101010101010101"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3657600"/>
            <a:ext cx="3581400" cy="2863254"/>
          </a:xfrm>
          <a:prstGeom prst="rect">
            <a:avLst/>
          </a:prstGeom>
        </p:spPr>
      </p:pic>
    </p:spTree>
    <p:extLst>
      <p:ext uri="{BB962C8B-B14F-4D97-AF65-F5344CB8AC3E}">
        <p14:creationId xmlns:p14="http://schemas.microsoft.com/office/powerpoint/2010/main" val="3020916971"/>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chemeClr val="accent4">
                    <a:lumMod val="60000"/>
                    <a:lumOff val="40000"/>
                  </a:schemeClr>
                </a:solidFill>
                <a:latin typeface="Bradley Hand ITC" panose="03070402050302030203" pitchFamily="66" charset="0"/>
              </a:rPr>
              <a:t>Simplification</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p:txBody>
          <a:bodyPr>
            <a:normAutofit/>
          </a:bodyPr>
          <a:lstStyle/>
          <a:p>
            <a:pPr marL="64008" indent="0">
              <a:buNone/>
            </a:pPr>
            <a:r>
              <a:rPr lang="en-US" sz="1600" dirty="0" smtClean="0">
                <a:latin typeface="Lucida Calligraphy" panose="03010101010101010101" pitchFamily="66" charset="0"/>
              </a:rPr>
              <a:t>  When you divide by a whole number (which is written as a fraction) it’s called simplifying. Simplified fractions are still equivalent to the fraction you started with. So basically you do the same steps that you do when you make a bigger fraction except you divide instead of multiplying.  </a:t>
            </a:r>
            <a:endParaRPr lang="en-US" sz="1600" dirty="0">
              <a:latin typeface="Lucida Calligraphy" panose="03010101010101010101"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276600"/>
            <a:ext cx="4800600" cy="3229383"/>
          </a:xfrm>
          <a:prstGeom prst="rect">
            <a:avLst/>
          </a:prstGeom>
        </p:spPr>
      </p:pic>
    </p:spTree>
    <p:extLst>
      <p:ext uri="{BB962C8B-B14F-4D97-AF65-F5344CB8AC3E}">
        <p14:creationId xmlns:p14="http://schemas.microsoft.com/office/powerpoint/2010/main" val="26856688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chemeClr val="accent4">
                    <a:lumMod val="60000"/>
                    <a:lumOff val="40000"/>
                  </a:schemeClr>
                </a:solidFill>
                <a:latin typeface="Bradley Hand ITC" panose="03070402050302030203" pitchFamily="66" charset="0"/>
              </a:rPr>
              <a:t>Recourses</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p:txBody>
          <a:bodyPr>
            <a:normAutofit/>
          </a:bodyPr>
          <a:lstStyle/>
          <a:p>
            <a:pPr marL="64008" indent="0">
              <a:buNone/>
            </a:pPr>
            <a:r>
              <a:rPr lang="en-US" sz="1200" dirty="0" smtClean="0">
                <a:latin typeface="Lucida Calligraphy" panose="03010101010101010101" pitchFamily="66" charset="0"/>
              </a:rPr>
              <a:t>http</a:t>
            </a:r>
            <a:r>
              <a:rPr lang="en-US" sz="1200" dirty="0">
                <a:latin typeface="Lucida Calligraphy" panose="03010101010101010101" pitchFamily="66" charset="0"/>
              </a:rPr>
              <a:t>://cf067b.medialib.glogster.com/media/94/94835b3ae00d2d84ddb9c2d91c73b0c17e7829ded90d8bb3fc6e9cb455fcb448/improper-fractions-and-mixed-numbers-jpg.jpg</a:t>
            </a:r>
          </a:p>
        </p:txBody>
      </p:sp>
      <p:sp>
        <p:nvSpPr>
          <p:cNvPr id="5" name="Rectangle 4"/>
          <p:cNvSpPr/>
          <p:nvPr/>
        </p:nvSpPr>
        <p:spPr>
          <a:xfrm>
            <a:off x="609600" y="2459503"/>
            <a:ext cx="8382000" cy="276999"/>
          </a:xfrm>
          <a:prstGeom prst="rect">
            <a:avLst/>
          </a:prstGeom>
        </p:spPr>
        <p:txBody>
          <a:bodyPr wrap="square">
            <a:spAutoFit/>
          </a:bodyPr>
          <a:lstStyle/>
          <a:p>
            <a:r>
              <a:rPr lang="en-US" sz="1200" dirty="0">
                <a:latin typeface="Lucida Calligraphy" panose="03010101010101010101" pitchFamily="66" charset="0"/>
              </a:rPr>
              <a:t>http://www.math.com/school/subject1/images/SIU3L3GL.gif</a:t>
            </a:r>
          </a:p>
        </p:txBody>
      </p:sp>
      <p:sp>
        <p:nvSpPr>
          <p:cNvPr id="4" name="Rectangle 3"/>
          <p:cNvSpPr/>
          <p:nvPr/>
        </p:nvSpPr>
        <p:spPr>
          <a:xfrm>
            <a:off x="609600" y="2736503"/>
            <a:ext cx="8534400" cy="276999"/>
          </a:xfrm>
          <a:prstGeom prst="rect">
            <a:avLst/>
          </a:prstGeom>
        </p:spPr>
        <p:txBody>
          <a:bodyPr wrap="square">
            <a:spAutoFit/>
          </a:bodyPr>
          <a:lstStyle/>
          <a:p>
            <a:r>
              <a:rPr lang="en-US" sz="1200" dirty="0">
                <a:latin typeface="Lucida Calligraphy" panose="03010101010101010101" pitchFamily="66" charset="0"/>
              </a:rPr>
              <a:t>http://static2.bigstockphoto.com/thumbs/0/7/7/large2/7701466.jpg</a:t>
            </a:r>
          </a:p>
        </p:txBody>
      </p:sp>
    </p:spTree>
    <p:extLst>
      <p:ext uri="{BB962C8B-B14F-4D97-AF65-F5344CB8AC3E}">
        <p14:creationId xmlns:p14="http://schemas.microsoft.com/office/powerpoint/2010/main" val="1080319702"/>
      </p:ext>
    </p:extLst>
  </p:cSld>
  <p:clrMapOvr>
    <a:masterClrMapping/>
  </p:clrMapOvr>
  <p:transition spd="slow">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solidFill>
                <a:schemeClr val="accent4">
                  <a:lumMod val="60000"/>
                  <a:lumOff val="40000"/>
                </a:schemeClr>
              </a:solidFill>
              <a:latin typeface="Bradley Hand ITC" panose="03070402050302030203" pitchFamily="66" charset="0"/>
            </a:endParaRPr>
          </a:p>
        </p:txBody>
      </p:sp>
      <p:sp>
        <p:nvSpPr>
          <p:cNvPr id="3" name="Content Placeholder 2"/>
          <p:cNvSpPr>
            <a:spLocks noGrp="1"/>
          </p:cNvSpPr>
          <p:nvPr>
            <p:ph idx="1"/>
          </p:nvPr>
        </p:nvSpPr>
        <p:spPr>
          <a:xfrm>
            <a:off x="381000" y="304800"/>
            <a:ext cx="8382000" cy="6150008"/>
          </a:xfrm>
        </p:spPr>
        <p:txBody>
          <a:bodyPr>
            <a:normAutofit/>
          </a:bodyPr>
          <a:lstStyle/>
          <a:p>
            <a:pPr marL="64008" indent="0" algn="ctr">
              <a:buNone/>
            </a:pPr>
            <a:r>
              <a:rPr lang="en-US" sz="4200" dirty="0" smtClean="0">
                <a:solidFill>
                  <a:schemeClr val="accent3">
                    <a:lumMod val="60000"/>
                    <a:lumOff val="40000"/>
                  </a:schemeClr>
                </a:solidFill>
                <a:latin typeface="Bradley Hand ITC" panose="03070402050302030203" pitchFamily="66" charset="0"/>
              </a:rPr>
              <a:t>Credits</a:t>
            </a:r>
          </a:p>
          <a:p>
            <a:pPr marL="64008" indent="0" algn="ctr">
              <a:buNone/>
            </a:pPr>
            <a:r>
              <a:rPr lang="en-US" sz="4200" u="sng" dirty="0" smtClean="0">
                <a:solidFill>
                  <a:schemeClr val="accent3">
                    <a:lumMod val="60000"/>
                    <a:lumOff val="40000"/>
                  </a:schemeClr>
                </a:solidFill>
                <a:latin typeface="Brush Script MT" panose="03060802040406070304" pitchFamily="66" charset="0"/>
              </a:rPr>
              <a:t>Caroline White</a:t>
            </a:r>
            <a:endParaRPr lang="en-US" sz="4200" dirty="0">
              <a:solidFill>
                <a:schemeClr val="accent3">
                  <a:lumMod val="60000"/>
                  <a:lumOff val="40000"/>
                </a:schemeClr>
              </a:solidFill>
              <a:latin typeface="Bradley Hand ITC" panose="03070402050302030203" pitchFamily="66" charset="0"/>
            </a:endParaRPr>
          </a:p>
          <a:p>
            <a:pPr marL="64008" indent="0" algn="ctr">
              <a:buNone/>
            </a:pPr>
            <a:endParaRPr lang="en-US" sz="4200" dirty="0" smtClean="0">
              <a:solidFill>
                <a:schemeClr val="accent3">
                  <a:lumMod val="60000"/>
                  <a:lumOff val="40000"/>
                </a:schemeClr>
              </a:solidFill>
              <a:latin typeface="Brush Script MT" panose="03060802040406070304" pitchFamily="66" charset="0"/>
            </a:endParaRPr>
          </a:p>
          <a:p>
            <a:pPr marL="64008" indent="0" algn="ctr">
              <a:buNone/>
            </a:pPr>
            <a:r>
              <a:rPr lang="en-US" sz="4200" dirty="0" smtClean="0">
                <a:solidFill>
                  <a:schemeClr val="accent3">
                    <a:lumMod val="60000"/>
                    <a:lumOff val="40000"/>
                  </a:schemeClr>
                </a:solidFill>
                <a:latin typeface="Brush Script MT" panose="03060802040406070304" pitchFamily="66" charset="0"/>
              </a:rPr>
              <a:t>Ryann Smith</a:t>
            </a:r>
            <a:endParaRPr lang="en-US" sz="4200" dirty="0">
              <a:solidFill>
                <a:schemeClr val="accent3">
                  <a:lumMod val="60000"/>
                  <a:lumOff val="40000"/>
                </a:schemeClr>
              </a:solidFill>
              <a:latin typeface="Brush Script MT" panose="03060802040406070304" pitchFamily="66" charset="0"/>
            </a:endParaRPr>
          </a:p>
          <a:p>
            <a:pPr marL="64008" indent="0" algn="ctr">
              <a:buNone/>
            </a:pPr>
            <a:endParaRPr lang="en-US" sz="4200" dirty="0">
              <a:solidFill>
                <a:schemeClr val="accent3">
                  <a:lumMod val="60000"/>
                  <a:lumOff val="40000"/>
                </a:schemeClr>
              </a:solidFill>
              <a:latin typeface="Bradley Hand ITC" panose="03070402050302030203" pitchFamily="66" charset="0"/>
            </a:endParaRPr>
          </a:p>
          <a:p>
            <a:pPr marL="64008" indent="0" algn="ctr">
              <a:buNone/>
            </a:pPr>
            <a:r>
              <a:rPr lang="en-US" sz="4200" dirty="0">
                <a:solidFill>
                  <a:schemeClr val="accent3">
                    <a:lumMod val="60000"/>
                    <a:lumOff val="40000"/>
                  </a:schemeClr>
                </a:solidFill>
                <a:latin typeface="Brush Script MT" panose="03060802040406070304" pitchFamily="66" charset="0"/>
              </a:rPr>
              <a:t>Luke </a:t>
            </a:r>
            <a:r>
              <a:rPr lang="en-US" sz="4200" dirty="0" smtClean="0">
                <a:solidFill>
                  <a:schemeClr val="accent3">
                    <a:lumMod val="60000"/>
                    <a:lumOff val="40000"/>
                  </a:schemeClr>
                </a:solidFill>
                <a:latin typeface="Brush Script MT" panose="03060802040406070304" pitchFamily="66" charset="0"/>
              </a:rPr>
              <a:t>Capello</a:t>
            </a:r>
            <a:endParaRPr lang="en-US" sz="4200" dirty="0">
              <a:solidFill>
                <a:schemeClr val="accent3">
                  <a:lumMod val="60000"/>
                  <a:lumOff val="40000"/>
                </a:schemeClr>
              </a:solidFill>
              <a:latin typeface="Brush Script MT" panose="03060802040406070304" pitchFamily="66" charset="0"/>
            </a:endParaRPr>
          </a:p>
          <a:p>
            <a:pPr marL="64008" indent="0" algn="ctr">
              <a:buNone/>
            </a:pPr>
            <a:endParaRPr lang="en-US" sz="4200" dirty="0">
              <a:solidFill>
                <a:schemeClr val="accent3">
                  <a:lumMod val="60000"/>
                  <a:lumOff val="40000"/>
                </a:schemeClr>
              </a:solidFill>
              <a:latin typeface="Bradley Hand ITC" panose="03070402050302030203" pitchFamily="66" charset="0"/>
            </a:endParaRPr>
          </a:p>
          <a:p>
            <a:pPr marL="64008" indent="0" algn="ctr">
              <a:buNone/>
            </a:pPr>
            <a:r>
              <a:rPr lang="en-US" sz="4200" dirty="0">
                <a:solidFill>
                  <a:schemeClr val="accent3">
                    <a:lumMod val="60000"/>
                    <a:lumOff val="40000"/>
                  </a:schemeClr>
                </a:solidFill>
                <a:latin typeface="Brush Script MT" panose="03060802040406070304" pitchFamily="66" charset="0"/>
              </a:rPr>
              <a:t>Ms. </a:t>
            </a:r>
            <a:r>
              <a:rPr lang="en-US" sz="4200" dirty="0" smtClean="0">
                <a:solidFill>
                  <a:schemeClr val="accent3">
                    <a:lumMod val="60000"/>
                    <a:lumOff val="40000"/>
                  </a:schemeClr>
                </a:solidFill>
                <a:latin typeface="Brush Script MT" panose="03060802040406070304" pitchFamily="66" charset="0"/>
              </a:rPr>
              <a:t>Kilpatrick (teacher)</a:t>
            </a:r>
            <a:endParaRPr lang="en-US" sz="4200" dirty="0">
              <a:solidFill>
                <a:schemeClr val="accent3">
                  <a:lumMod val="60000"/>
                  <a:lumOff val="40000"/>
                </a:schemeClr>
              </a:solidFill>
              <a:latin typeface="Brush Script MT" panose="03060802040406070304" pitchFamily="66" charset="0"/>
            </a:endParaRPr>
          </a:p>
          <a:p>
            <a:pPr marL="64008" indent="0" algn="ctr">
              <a:buNone/>
            </a:pPr>
            <a:endParaRPr lang="en-US" sz="4200" dirty="0">
              <a:solidFill>
                <a:schemeClr val="accent3">
                  <a:lumMod val="60000"/>
                  <a:lumOff val="40000"/>
                </a:schemeClr>
              </a:solidFill>
              <a:latin typeface="Bradley Hand ITC" panose="03070402050302030203" pitchFamily="66" charset="0"/>
            </a:endParaRPr>
          </a:p>
        </p:txBody>
      </p:sp>
      <p:pic>
        <p:nvPicPr>
          <p:cNvPr id="5"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304800" y="304800"/>
            <a:ext cx="609600" cy="609600"/>
          </a:xfrm>
          <a:prstGeom prst="rect">
            <a:avLst/>
          </a:prstGeom>
        </p:spPr>
      </p:pic>
    </p:spTree>
    <p:extLst>
      <p:ext uri="{BB962C8B-B14F-4D97-AF65-F5344CB8AC3E}">
        <p14:creationId xmlns:p14="http://schemas.microsoft.com/office/powerpoint/2010/main" val="3769010980"/>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3000" fill="hold"/>
                                        <p:tgtEl>
                                          <p:spTgt spid="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3000" fill="hold"/>
                                        <p:tgtEl>
                                          <p:spTgt spid="3">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3000" fill="hold"/>
                                        <p:tgtEl>
                                          <p:spTgt spid="3">
                                            <p:txEl>
                                              <p:pRg st="3" end="3"/>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3000" fill="hold"/>
                                        <p:tgtEl>
                                          <p:spTgt spid="3">
                                            <p:txEl>
                                              <p:pRg st="5" end="5"/>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p:cTn id="23" dur="13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3000" fill="hold"/>
                                        <p:tgtEl>
                                          <p:spTgt spid="3">
                                            <p:txEl>
                                              <p:pRg st="7" end="7"/>
                                            </p:txEl>
                                          </p:spTgt>
                                        </p:tgtEl>
                                        <p:attrNameLst>
                                          <p:attrName>ppt_y</p:attrName>
                                        </p:attrNameLst>
                                      </p:cBhvr>
                                      <p:tavLst>
                                        <p:tav tm="0">
                                          <p:val>
                                            <p:strVal val="#ppt_y+1"/>
                                          </p:val>
                                        </p:tav>
                                        <p:tav tm="100000">
                                          <p:val>
                                            <p:strVal val="#ppt_y-1"/>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restart="whenNotActive" fill="hold" evtFilter="cancelBubble" nodeType="interactiveSeq">
                <p:stCondLst>
                  <p:cond evt="onClick" delay="0">
                    <p:tgtEl>
                      <p:spTgt spid="5"/>
                    </p:tgtEl>
                  </p:cond>
                </p:stCondLst>
                <p:endSync evt="end" delay="0">
                  <p:rtn val="all"/>
                </p:endSync>
                <p:childTnLst>
                  <p:par>
                    <p:cTn id="33" fill="hold">
                      <p:stCondLst>
                        <p:cond delay="0"/>
                      </p:stCondLst>
                      <p:childTnLst>
                        <p:par>
                          <p:cTn id="34" fill="hold">
                            <p:stCondLst>
                              <p:cond delay="0"/>
                            </p:stCondLst>
                            <p:childTnLst>
                              <p:par>
                                <p:cTn id="35" presetID="1" presetClass="mediacall" presetSubtype="0" fill="hold" nodeType="clickEffect">
                                  <p:stCondLst>
                                    <p:cond delay="0"/>
                                  </p:stCondLst>
                                  <p:childTnLst>
                                    <p:cmd type="call" cmd="playFrom(0.0)">
                                      <p:cBhvr>
                                        <p:cTn id="36" dur="4744" fill="hold"/>
                                        <p:tgtEl>
                                          <p:spTgt spid="5"/>
                                        </p:tgtEl>
                                      </p:cBhvr>
                                    </p:cmd>
                                  </p:childTnLst>
                                </p:cTn>
                              </p:par>
                            </p:childTnLst>
                          </p:cTn>
                        </p:par>
                      </p:childTnLst>
                    </p:cTn>
                  </p:par>
                </p:childTnLst>
              </p:cTn>
              <p:nextCondLst>
                <p:cond evt="onClick" delay="0">
                  <p:tgtEl>
                    <p:spTgt spid="5"/>
                  </p:tgtEl>
                </p:cond>
              </p:nextCondLst>
            </p:seq>
            <p:audio>
              <p:cMediaNode vol="80000">
                <p:cTn id="37" fill="hold" display="0">
                  <p:stCondLst>
                    <p:cond delay="indefinite"/>
                  </p:stCondLst>
                  <p:endCondLst>
                    <p:cond evt="onStopAudio" delay="0">
                      <p:tgtEl>
                        <p:sldTgt/>
                      </p:tgtEl>
                    </p:cond>
                  </p:endCondLst>
                </p:cTn>
                <p:tgtEl>
                  <p:spTgt spid="5"/>
                </p:tgtEl>
              </p:cMediaNode>
            </p:audio>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186</TotalTime>
  <Words>388</Words>
  <Application>Microsoft Office PowerPoint</Application>
  <PresentationFormat>On-screen Show (4:3)</PresentationFormat>
  <Paragraphs>30</Paragraphs>
  <Slides>9</Slides>
  <Notes>0</Notes>
  <HiddenSlides>0</HiddenSlides>
  <MMClips>2</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World of Fractions </vt:lpstr>
      <vt:lpstr>           Improper to Mixed</vt:lpstr>
      <vt:lpstr>                       LCM</vt:lpstr>
      <vt:lpstr>       Division/Multiplication</vt:lpstr>
      <vt:lpstr>      Addition/Subtraction</vt:lpstr>
      <vt:lpstr>             Equivalence</vt:lpstr>
      <vt:lpstr>            Simplification</vt:lpstr>
      <vt:lpstr>             Recourses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of Fractions</dc:title>
  <dc:creator>Rawindhya Hettiarachchi</dc:creator>
  <cp:lastModifiedBy>Rawindhya Hettiarachchi</cp:lastModifiedBy>
  <cp:revision>27</cp:revision>
  <dcterms:created xsi:type="dcterms:W3CDTF">2014-03-07T14:04:18Z</dcterms:created>
  <dcterms:modified xsi:type="dcterms:W3CDTF">2014-04-03T16:08:43Z</dcterms:modified>
</cp:coreProperties>
</file>